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9"/>
  </p:notesMasterIdLst>
  <p:sldIdLst>
    <p:sldId id="256" r:id="rId5"/>
    <p:sldId id="257" r:id="rId6"/>
    <p:sldId id="267" r:id="rId7"/>
    <p:sldId id="297" r:id="rId8"/>
    <p:sldId id="307" r:id="rId9"/>
    <p:sldId id="310" r:id="rId10"/>
    <p:sldId id="312" r:id="rId11"/>
    <p:sldId id="305" r:id="rId12"/>
    <p:sldId id="268" r:id="rId13"/>
    <p:sldId id="272" r:id="rId14"/>
    <p:sldId id="266" r:id="rId15"/>
    <p:sldId id="287" r:id="rId16"/>
    <p:sldId id="273" r:id="rId17"/>
    <p:sldId id="278" r:id="rId18"/>
    <p:sldId id="301" r:id="rId19"/>
    <p:sldId id="302" r:id="rId20"/>
    <p:sldId id="303" r:id="rId21"/>
    <p:sldId id="275" r:id="rId22"/>
    <p:sldId id="298" r:id="rId23"/>
    <p:sldId id="290" r:id="rId24"/>
    <p:sldId id="291" r:id="rId25"/>
    <p:sldId id="306" r:id="rId26"/>
    <p:sldId id="289" r:id="rId27"/>
    <p:sldId id="279" r:id="rId28"/>
    <p:sldId id="293" r:id="rId29"/>
    <p:sldId id="292" r:id="rId30"/>
    <p:sldId id="304" r:id="rId31"/>
    <p:sldId id="294" r:id="rId32"/>
    <p:sldId id="299" r:id="rId33"/>
    <p:sldId id="288" r:id="rId34"/>
    <p:sldId id="282" r:id="rId35"/>
    <p:sldId id="300" r:id="rId36"/>
    <p:sldId id="296" r:id="rId37"/>
    <p:sldId id="295" r:id="rId38"/>
    <p:sldId id="313" r:id="rId39"/>
    <p:sldId id="311" r:id="rId40"/>
    <p:sldId id="274" r:id="rId41"/>
    <p:sldId id="283" r:id="rId42"/>
    <p:sldId id="285" r:id="rId43"/>
    <p:sldId id="286" r:id="rId44"/>
    <p:sldId id="277" r:id="rId45"/>
    <p:sldId id="309" r:id="rId46"/>
    <p:sldId id="308" r:id="rId47"/>
    <p:sldId id="265" r:id="rId48"/>
  </p:sldIdLst>
  <p:sldSz cx="18288000" cy="10287000"/>
  <p:notesSz cx="6858000" cy="9144000"/>
  <p:embeddedFontLst>
    <p:embeddedFont>
      <p:font typeface="210 디딤고딕" panose="020B0600000101010101" charset="-127"/>
      <p:regular r:id="rId50"/>
    </p:embeddedFont>
    <p:embeddedFont>
      <p:font typeface="210 디딤고딕 Bold" panose="020B0600000101010101" charset="-127"/>
      <p:regular r:id="rId51"/>
    </p:embeddedFont>
    <p:embeddedFont>
      <p:font typeface="210 디딤고딕 Light" panose="020B0600000101010101" charset="-127"/>
      <p:regular r:id="rId52"/>
    </p:embeddedFont>
    <p:embeddedFont>
      <p:font typeface="TDTD타이틀굴림" panose="020B0600000101010101" charset="-127"/>
      <p:regular r:id="rId53"/>
    </p:embeddedFont>
    <p:embeddedFont>
      <p:font typeface="Arial Black" panose="020B0A04020102020204" pitchFamily="34" charset="0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95C3"/>
    <a:srgbClr val="273755"/>
    <a:srgbClr val="C6D9F1"/>
    <a:srgbClr val="DCE6F2"/>
    <a:srgbClr val="DBEEF4"/>
    <a:srgbClr val="FE6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DCC80-BA27-4D5D-9DA7-31DC9217D945}" v="3" dt="2025-02-17T08:33:25.448"/>
    <p1510:client id="{2C600DA2-D68B-05C0-4591-F2DA9D82A214}" v="268" dt="2025-02-17T09:23:03.811"/>
    <p1510:client id="{3738C0B2-112A-DA84-4DA2-FA76EA65DA2C}" v="271" dt="2025-02-17T08:49:37.974"/>
    <p1510:client id="{7B8F5C1C-8A23-4319-BF6E-37E2655F28BE}" v="732" dt="2025-02-17T08:49:08.416"/>
    <p1510:client id="{C01477D8-537B-6EB4-423E-9AF50A73FCBA}" v="115" dt="2025-02-17T07:36:21.283"/>
    <p1510:client id="{F44BA768-E205-4F0B-898D-A663DA6E2470}" v="1058" dt="2025-02-17T08:44:2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27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한국어</a:t>
            </a:r>
            <a:r>
              <a:rPr lang="en-US" altLang="ko-KR"/>
              <a:t>/</a:t>
            </a:r>
            <a:r>
              <a:rPr lang="ko-KR" altLang="en-US"/>
              <a:t>영어 벡터 유사도</a:t>
            </a:r>
          </a:p>
        </c:rich>
      </c:tx>
      <c:layout>
        <c:manualLayout>
          <c:xMode val="edge"/>
          <c:yMode val="edge"/>
          <c:x val="0.35191272989264133"/>
          <c:y val="1.1274963095150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text-embedding-3-small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Cosine Similarity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0.2336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8-4872-9BF7-A90500F354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"text-embedding-ada-002"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Cosine Similarity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0.68110000000000004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E8-4872-9BF7-A90500F354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Bespin SRoBERTa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Cosine Similarity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0.55569999999999997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E8-4872-9BF7-A90500F354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366896"/>
        <c:axId val="74367376"/>
      </c:barChart>
      <c:catAx>
        <c:axId val="7436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367376"/>
        <c:crosses val="autoZero"/>
        <c:auto val="1"/>
        <c:lblAlgn val="ctr"/>
        <c:lblOffset val="100"/>
        <c:noMultiLvlLbl val="0"/>
      </c:catAx>
      <c:valAx>
        <c:axId val="74367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366896"/>
        <c:crosses val="autoZero"/>
        <c:crossBetween val="between"/>
      </c:valAx>
      <c:spPr>
        <a:noFill/>
        <a:ln>
          <a:solidFill>
            <a:schemeClr val="accent1">
              <a:alpha val="9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2025-02-18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F2BB9-F4C5-752D-770C-C1A13D985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0781B-DA18-63A8-B0C8-5CD51DD19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0A1A0-49B5-65D7-AC95-24729ADB7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E0D2-5336-1490-ABBF-ECF8B2A64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2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7.png"/><Relationship Id="rId5" Type="http://schemas.openxmlformats.org/officeDocument/2006/relationships/image" Target="../media/image1.png"/><Relationship Id="rId10" Type="http://schemas.openxmlformats.org/officeDocument/2006/relationships/image" Target="../media/image26.png"/><Relationship Id="rId4" Type="http://schemas.openxmlformats.org/officeDocument/2006/relationships/image" Target="../media/image6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40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7-QVNxzBIw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39221-16CB-0514-B070-25289036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9" t="8746" r="680" b="6236"/>
          <a:stretch/>
        </p:blipFill>
        <p:spPr>
          <a:xfrm>
            <a:off x="2101217" y="1972413"/>
            <a:ext cx="15559548" cy="75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E4EDB-EA91-FD90-FE12-9C264FBA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D952B6-641B-7C7E-E244-D8CEEDDE749F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B27AD3-B771-E64A-DC0E-E8D15DD5D47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D6E293-3270-2224-0653-A5B91ABC568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658810-CADC-6A36-66F9-1FAB8AE147E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BD5D28-EDE6-DEB2-1723-93078B3711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DB2A8C9-6C10-78E0-646B-4DF4A6F6F01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865E6F8-E109-DDCF-0B0B-FB3E9682B78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BF0465-C09C-F058-AB54-80349AA7F5D5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DE591D2-75B3-E676-3B42-479AD2F85CB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4790F2F-0827-D5BF-5B50-A06BB9BFC04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688ADFA5-216D-EFC6-2AC9-08465FC99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D61016-FF02-3B77-9AA7-DC55097FA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8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CFBEF-169F-5186-5E5F-F3AE1CCE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3B7CF3-D402-286A-E613-08ADF2FAA540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E0F1DD-37D4-1FBC-659D-ED41D267A0D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6B1EB5-CA68-2ADB-57EA-421D119EB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5BD4AF7-0B9F-5992-C059-5D0AF42BD60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A563663-1E62-FB84-C795-F095BD5A296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0519E3-3DA5-E42E-F112-7B499D3BFF2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AAEE290-4B5E-59A3-7060-EB07B37CE86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1E24A7-24BF-9486-3717-0EAD610FB21E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883D83D-FBDB-8F14-DCE0-25D6C11A5C4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6B769E5-F027-427B-E141-6FC2BD24B7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7B9EF3A6-0076-3B8D-D758-47AEEDC1C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BADFD2-6579-160C-92F7-06AE739527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58" t="8746" r="252" b="6236"/>
          <a:stretch/>
        </p:blipFill>
        <p:spPr>
          <a:xfrm>
            <a:off x="2429178" y="1943913"/>
            <a:ext cx="15077158" cy="75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060FA-B685-5718-D742-1D34BE1A5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9ECBF1-E05A-2666-420D-2622C81D632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D655A6-2069-87D5-6FBD-24E7823C93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21D66-44B9-4DB5-0A80-2870E1BDD3B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1D8AA05-7ACC-29C0-2558-576A1EBEFDF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E7CE7E-BE09-87C8-6C90-8D375EC2AFC0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82DDC45-ECD2-3BA7-BDB4-3F3B6AC4322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5E4F82F-A395-1E19-140A-FC5DE605AE4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EB8D01F-58A4-982E-FAD0-E3DF430FD7B0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3D09C29-E839-39CC-5EA6-C57444B56ED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BE299AA-7189-C489-1485-523FD4AD84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A2C33221-961D-3273-B2FC-90D36C8AC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A2C2763-EF9C-1ACA-B339-EEB77647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49" y="3357334"/>
            <a:ext cx="15033575" cy="4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02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4448-1A24-A01D-3AFA-B521B9FF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BB0B66-44B2-34CC-08BF-DF7B7262289D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D90D2E-8AE6-CDE9-F8B1-62C305CB6D8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E364B4-D1DA-854D-076C-F101A080C4D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436852B-2654-0244-C45E-A20907BE6B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1C55A5-5281-394B-F720-6504218EB15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DAF515-8DD9-C960-98DC-9C95F38CD9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97B7CC6-EBDA-6A07-1AEB-FF5437F4E9DB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A1410D1-9515-78E0-8C70-E486074316F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2EED79C-7F49-7888-D7CF-3F36A0FDCF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6148050-8CD3-E215-0450-A3034DCAB9E9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B184E8-24D6-B992-014F-8F799AB1C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29379F-79F7-BDA9-2CD3-2B7DDB43BC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456"/>
          <a:stretch/>
        </p:blipFill>
        <p:spPr>
          <a:xfrm>
            <a:off x="11341508" y="2905434"/>
            <a:ext cx="5798931" cy="6329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A1C54D-37CA-A9DC-5F31-71B0DC53F305}"/>
              </a:ext>
            </a:extLst>
          </p:cNvPr>
          <p:cNvSpPr/>
          <p:nvPr/>
        </p:nvSpPr>
        <p:spPr>
          <a:xfrm>
            <a:off x="11407470" y="4129548"/>
            <a:ext cx="5597420" cy="3259394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4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이슈사항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  <p:sp>
        <p:nvSpPr>
          <p:cNvPr id="8" name="TextBox 15">
            <a:extLst>
              <a:ext uri="{FF2B5EF4-FFF2-40B4-BE49-F238E27FC236}">
                <a16:creationId xmlns:a16="http://schemas.microsoft.com/office/drawing/2014/main" id="{97885E78-A739-A0EA-20C5-D7FB73CA17FD}"/>
              </a:ext>
            </a:extLst>
          </p:cNvPr>
          <p:cNvSpPr txBox="1"/>
          <p:nvPr/>
        </p:nvSpPr>
        <p:spPr>
          <a:xfrm>
            <a:off x="8578295" y="6139020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05.   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E0DF93-BD36-186A-4D1E-EEB39A15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013" y="4472403"/>
            <a:ext cx="5628982" cy="48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0757-B31D-2F12-7E83-A5FFC457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B0E58F-0DD7-D23F-1D17-7B94CF1FE3F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ED051F-54E7-0134-F775-19886AAC676B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334B4D4-FA67-4DF8-EDE3-E4A071D6008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8251F8C-3A15-5A91-71AA-F1CDC38C3AA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65552B0-949C-26C7-C590-9C7CB036906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05F789-9554-8FCC-51B7-11D3694B5891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2408C47-6E56-E173-9749-6481DD708E1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E04FC7D-3235-9A86-8BB8-1DA92A98F97F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D9D82E-4A8C-1DDF-B33D-B4D5F7C3EFD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78A0C45-C4B8-A1A0-A30F-C048C8909AFF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1297B18-009C-E974-E86E-3CA40AF6C0CC}"/>
              </a:ext>
            </a:extLst>
          </p:cNvPr>
          <p:cNvGraphicFramePr/>
          <p:nvPr/>
        </p:nvGraphicFramePr>
        <p:xfrm>
          <a:off x="2682174" y="2373091"/>
          <a:ext cx="8305616" cy="6749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855D7EEA-F33E-9C3B-AF1E-C042D6750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3" t="-3048" r="-1" b="64473"/>
          <a:stretch/>
        </p:blipFill>
        <p:spPr>
          <a:xfrm>
            <a:off x="10987790" y="3381930"/>
            <a:ext cx="7013638" cy="532387"/>
          </a:xfrm>
          <a:prstGeom prst="rect">
            <a:avLst/>
          </a:prstGeom>
        </p:spPr>
      </p:pic>
      <p:pic>
        <p:nvPicPr>
          <p:cNvPr id="20" name="그림 19" descr="폰트, 스크린샷, 텍스트, 타이포그래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A643BB-39E8-DBE9-2D15-2DC9691B9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b="54284"/>
          <a:stretch/>
        </p:blipFill>
        <p:spPr>
          <a:xfrm>
            <a:off x="10987790" y="6959990"/>
            <a:ext cx="7013638" cy="650178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19CC136-1674-F218-9F1B-02E0D5044416}"/>
              </a:ext>
            </a:extLst>
          </p:cNvPr>
          <p:cNvSpPr/>
          <p:nvPr/>
        </p:nvSpPr>
        <p:spPr>
          <a:xfrm>
            <a:off x="13677645" y="4835466"/>
            <a:ext cx="1633928" cy="1738859"/>
          </a:xfrm>
          <a:prstGeom prst="downArrow">
            <a:avLst/>
          </a:prstGeom>
          <a:solidFill>
            <a:srgbClr val="7B95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3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255" y="2565641"/>
            <a:ext cx="7862453" cy="3763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FD4739-9962-B524-A820-810449B592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72"/>
          <a:stretch/>
        </p:blipFill>
        <p:spPr>
          <a:xfrm>
            <a:off x="7609468" y="6551219"/>
            <a:ext cx="9236240" cy="28731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839F6-0036-1F57-DD04-00D602C6566B}"/>
              </a:ext>
            </a:extLst>
          </p:cNvPr>
          <p:cNvSpPr/>
          <p:nvPr/>
        </p:nvSpPr>
        <p:spPr>
          <a:xfrm>
            <a:off x="9284030" y="3001789"/>
            <a:ext cx="469570" cy="229092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67D500-FAD0-A45D-B81F-19C4A9165D6E}"/>
              </a:ext>
            </a:extLst>
          </p:cNvPr>
          <p:cNvSpPr/>
          <p:nvPr/>
        </p:nvSpPr>
        <p:spPr>
          <a:xfrm>
            <a:off x="8748470" y="7606812"/>
            <a:ext cx="812090" cy="257027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FC55-CA77-EBF5-0C54-895DF82E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E24F7A-A95D-6006-2B5F-154E6686C8D0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46DF45-DBE9-3397-7939-3E34103C5ED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982950-BAE9-F887-BD84-F186DAC9F6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1993BE9-9D14-F634-F621-7D55767703AE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112C68-9520-1733-25A6-374345E7088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31022A4-8BA7-C919-53A9-A9A75C98403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A58F258E-36EB-9D8C-A734-C4F3ABD950F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2ACAB8A-D2B6-43B3-C086-13A907B1B5BC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53AF07C-28C8-B2CE-182B-6BF5A2FA096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6E1775B-D00B-1F97-1A84-3115C4C71228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B987F4D-4405-EECF-B505-87FD1106E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528" y="2795117"/>
            <a:ext cx="7908051" cy="66422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BD98D9-9CA1-2B3B-30F1-146997246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528" y="1862901"/>
            <a:ext cx="9261036" cy="93221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C47596-9A68-F247-3DBC-5618F465F36F}"/>
              </a:ext>
            </a:extLst>
          </p:cNvPr>
          <p:cNvSpPr/>
          <p:nvPr/>
        </p:nvSpPr>
        <p:spPr>
          <a:xfrm>
            <a:off x="3794760" y="5349240"/>
            <a:ext cx="975360" cy="289560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75D0D-79F4-0816-E1AF-0E1F72702004}"/>
              </a:ext>
            </a:extLst>
          </p:cNvPr>
          <p:cNvSpPr/>
          <p:nvPr/>
        </p:nvSpPr>
        <p:spPr>
          <a:xfrm>
            <a:off x="5331992" y="5638800"/>
            <a:ext cx="2331182" cy="289560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409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4D6B80-09B6-7351-E1FF-16A08888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880"/>
          <a:stretch/>
        </p:blipFill>
        <p:spPr>
          <a:xfrm>
            <a:off x="8756542" y="2397627"/>
            <a:ext cx="9144000" cy="53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CDE7E-F88A-C633-CD12-D4590011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510D68-55B3-763B-B5E8-DA8A6E820AB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C7EA08-F091-EE30-4934-49239E54C9F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D25637-8498-6D97-76BC-E316CCB16EC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C9D9CEC-49DF-59A8-5830-1A741F22748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B1AA2C-91C7-B130-DC6E-3FBE10BB299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9E4CC98-0455-EE8D-C93E-0387B74DE2B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AC8C089-60F2-8DBB-B1E2-39A991203A34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A77E22C-3597-917F-9068-A78C3B27978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5E9C4B9-68DC-802B-2528-F7C8E7C3940F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72EB8E57-DC17-4D31-C38D-3C88736D8CFA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09B1158-ED37-BB19-A452-EEAFFD7D08BF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A1113F7-1A9A-52E7-62FC-5AC667D1601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05D9BD-283C-9949-26AF-BB80000E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840" y="3901115"/>
            <a:ext cx="12837330" cy="52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2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4170"/>
          <a:stretch/>
        </p:blipFill>
        <p:spPr>
          <a:xfrm>
            <a:off x="8830891" y="3166217"/>
            <a:ext cx="9005076" cy="5549240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66BF5-86A5-B0AE-A5DB-5E7D8496A587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romance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모델 페르소나 정의</a:t>
            </a:r>
          </a:p>
        </p:txBody>
      </p:sp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30BEB8-C194-27CF-A98F-6150CCA445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92"/>
          <a:stretch/>
        </p:blipFill>
        <p:spPr>
          <a:xfrm>
            <a:off x="8721247" y="1312606"/>
            <a:ext cx="9144000" cy="6834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4DFFD-76CE-736C-E0E6-C46CED7F812D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8B3E2-E8BA-55C3-ABCC-D780FC32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D5FFE1-1BEB-3418-23DD-514A906E1BD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3A4676-F2C5-6A50-912B-F654393D1AE5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F49B4E1-7FBE-64C5-4632-D8BB62E8378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FAE867E-131D-61E0-78C1-8E64E2CB8E4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14D65A-0F25-7283-E069-134BA65575B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0784DAB-F06E-5D2B-4B82-60FD823492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B10AB12-52FF-393A-FC65-B9CEE7988F2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C154B94-8E25-AD8A-8462-795BCD41E8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92175EF1-97E5-14AF-D4CB-594A536279E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D6EEA29-A215-74AF-2FFE-325720D60DB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551433A-04E6-A2EA-BFF9-9DF3AAC287A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E98A21B-6D78-DD96-EBC4-B86F51B876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17" t="72454" b="4412"/>
          <a:stretch/>
        </p:blipFill>
        <p:spPr>
          <a:xfrm>
            <a:off x="5276393" y="6638950"/>
            <a:ext cx="11894431" cy="2251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5F7C3-36E3-8A1A-03DD-5948192D9E2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4C8AC-6273-CA0A-0536-09219E33DE2B}"/>
              </a:ext>
            </a:extLst>
          </p:cNvPr>
          <p:cNvSpPr/>
          <p:nvPr/>
        </p:nvSpPr>
        <p:spPr>
          <a:xfrm>
            <a:off x="15249832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15BA1D-5A95-A433-8F29-5DEE32052007}"/>
              </a:ext>
            </a:extLst>
          </p:cNvPr>
          <p:cNvSpPr/>
          <p:nvPr/>
        </p:nvSpPr>
        <p:spPr>
          <a:xfrm>
            <a:off x="12895006" y="6902244"/>
            <a:ext cx="796413" cy="36871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F66B39-9C31-FEC3-50CA-3CEB3C11391B}"/>
              </a:ext>
            </a:extLst>
          </p:cNvPr>
          <p:cNvSpPr/>
          <p:nvPr/>
        </p:nvSpPr>
        <p:spPr>
          <a:xfrm>
            <a:off x="5645760" y="7166234"/>
            <a:ext cx="3026295" cy="1476321"/>
          </a:xfrm>
          <a:prstGeom prst="rect">
            <a:avLst/>
          </a:prstGeom>
          <a:noFill/>
          <a:ln w="38100">
            <a:solidFill>
              <a:srgbClr val="FE6A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21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9454-6072-1AA0-4E9C-51EE3D6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99D4B5-BE22-E6D9-5E43-613522C4EA6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BC8B41-B5B3-E76E-7644-626BA5F030A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F95D73-34B8-F34F-FF15-EE194BAA0627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367182-A8A1-ACA5-97A4-C82BD5402393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BC6E03-5BEC-C17E-64AD-97483A859D9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018159-DD99-1478-607C-CDD34020EB6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0B26D82-7F96-B565-0260-CE210A38187A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79A13E-C480-A61E-6508-CB45F154F87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DB2FE1-22A3-8B39-4037-2810C567428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109C447-0204-3942-B50C-DF19553D23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46EF571-859E-0B64-8032-4AE3F71FB5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0C7F90-AC4F-2C69-F80C-9A4B6F2E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91" y="1200807"/>
            <a:ext cx="9132644" cy="7885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DE729A-10F3-0B8E-D85A-4E9277DCA2B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81465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35ED-CE05-5844-A0C9-7C7E5BB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CBB56-C5D4-9892-FF40-CBDCE3EE948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7C02B6-4242-77B5-A6B9-0855049E769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78994-4AF1-6542-A98A-640BBBEE1C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D7574E-CF8B-129F-04F6-A83DBD9AE39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0DF19F-5430-AE20-5CD0-95AE509E0CD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DBF3F6-DF3C-AF21-39D2-8C11FFA41A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2F03BA-23CD-FA8F-2854-9C808B26C29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3B086F-80F8-CDA0-7F5A-B47DBF95BC3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33972CD7-A6BD-38B4-26DE-8A5C74695D4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4382B5-DE3A-D046-221E-52C88ACCD28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D82CA94D-E15B-7A7E-51F5-EB96CF380AD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E8704-0180-2CF5-67D9-F5A7B922185B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  <p:pic>
        <p:nvPicPr>
          <p:cNvPr id="9" name="그림 8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BDB405-7622-CD90-CD24-75F04CFE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663" y="800624"/>
            <a:ext cx="6889704" cy="8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F0E4B-1BF6-9103-5218-29C19444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8E3F11-FF42-32F5-27BE-1F5D9352F3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B15FC9-1C88-2B6F-494E-3E3C2D6AAA2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135134-3C66-3B50-765A-65376BB3863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CDD746D-EDE6-7DF7-DD99-AA2E6448B03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2F88FED-D8CA-1C2F-E60C-152E4FD6F83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5FC52EC-186E-E84E-DE1E-39F387BF590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A672B6CC-BB1F-8B9E-2862-4FC4041D78F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BB80E8C-0A5E-58FD-AC66-8668BA08677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64E95F8-18FF-FA86-308B-44134F0C63D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948AFAD-CC15-27D6-789F-6A31398FF7B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E44449-7557-7ECF-F41E-585EAE92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76" y="2187525"/>
            <a:ext cx="10677218" cy="725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01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DFE6B-3D1F-132A-EC23-BF6E7AAC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4B1F171-544C-A5DD-E915-1D6601CBF03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8609A0-81AA-0596-CAB5-E5DD2978418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F0B8B19-EE01-3BAB-8471-3CD256BB44D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F4A0E24-D812-6C7B-EC56-DD7D383963A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CE4652-1893-6802-4E7E-D069FC7F6E2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E471AD-553B-B80B-5800-9D7A68E06B86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E489CECE-74C8-001B-FE09-938F481708E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49218DD-A0FF-16F6-1F09-206C07BC61C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57871F5-CE23-39B4-D547-E6025A32F518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시연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270146-9E9C-F60B-6027-6CC6A1A9DCC6}"/>
              </a:ext>
            </a:extLst>
          </p:cNvPr>
          <p:cNvSpPr txBox="1"/>
          <p:nvPr/>
        </p:nvSpPr>
        <p:spPr>
          <a:xfrm>
            <a:off x="2259106" y="2864224"/>
            <a:ext cx="84077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  <a:hlinkClick r:id="rId4"/>
              </a:rPr>
              <a:t>웹툰_챗봇 시연영상 링크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1158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66F32-D241-CD30-3FAD-054EFBC4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84F774-DBF5-9967-2818-DC2B2196B3B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0928E4-893C-1BA6-3A42-97C68E2AE41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3762BC-32CE-F056-D75E-2139E2E4D73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460FA42-D03D-4846-04E7-E3457F028F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80EA2B-89DE-39DC-7620-E8FBFEBC7F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E54128D-AD7C-F507-F643-F08BAA442B2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0CD79C7-1F94-5A3F-C7CE-9ED74395604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6F07A7A-A666-9383-4811-3C4BD97CAFC5}"/>
              </a:ext>
            </a:extLst>
          </p:cNvPr>
          <p:cNvSpPr txBox="1"/>
          <p:nvPr/>
        </p:nvSpPr>
        <p:spPr>
          <a:xfrm>
            <a:off x="2682174" y="5169879"/>
            <a:ext cx="919027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이세화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안형진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정유진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전하연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박미현 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915255E-5365-118A-8DF5-CCC4189C0209}"/>
              </a:ext>
            </a:extLst>
          </p:cNvPr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멘토님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이동준 멘토님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D6980D-CA32-E7AB-8178-EE9DB588B6D9}"/>
              </a:ext>
            </a:extLst>
          </p:cNvPr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강사</a:t>
            </a:r>
            <a:r>
              <a:rPr lang="ko-KR" altLang="en-US" sz="3600" u="none" strike="noStrike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님</a:t>
            </a:r>
            <a:r>
              <a:rPr lang="en-US" altLang="ko-KR" sz="3600" u="none" strike="noStrike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u="none" strike="noStrike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김성환 강사님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5BBCA9-D546-59B7-8A59-DE9A15A9A4B1}"/>
              </a:ext>
            </a:extLst>
          </p:cNvPr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Team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소개 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3847F35B-D865-8ED8-75E6-F19CB716A52E}"/>
              </a:ext>
            </a:extLst>
          </p:cNvPr>
          <p:cNvGrpSpPr/>
          <p:nvPr/>
        </p:nvGrpSpPr>
        <p:grpSpPr>
          <a:xfrm>
            <a:off x="2682174" y="1028700"/>
            <a:ext cx="4328227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53D48B0-3D6A-A61B-FA6F-06747C9C009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C1128A12-5EAD-D031-D5AB-9875947FD50C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99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이슈사항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552C9-7A33-1F37-3A67-7DBC9F1D3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74953E-F2CF-5537-C4C7-DE0D593D597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421912-B169-E3DB-7DC3-0811A6F83573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3DEB25-499C-6738-7068-8243683BB55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44930C-1F3F-292B-BD13-66614A0EB36B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03DB7D4-F65F-3495-E90D-D137B8F0AD2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F4AA36-E43B-9379-A0C7-CB908B9A0F1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D269D775-1AAE-5791-CA6E-5A0BC60D610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D8EC52-5935-51D0-42D5-E8FA23A7C05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2FFA39E-D64D-EC60-F40C-D305E5E0370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4.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이슈사항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438AFD-93B3-A502-3EDB-E867FD252836}"/>
              </a:ext>
            </a:extLst>
          </p:cNvPr>
          <p:cNvSpPr/>
          <p:nvPr/>
        </p:nvSpPr>
        <p:spPr>
          <a:xfrm>
            <a:off x="3170903" y="2213279"/>
            <a:ext cx="2013246" cy="1937366"/>
          </a:xfrm>
          <a:prstGeom prst="roundRect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err="1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크롤링</a:t>
            </a:r>
            <a:endParaRPr lang="ko-KR" altLang="en-US" sz="320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516C92A-B836-8F2A-FA8C-1A58BE5C599B}"/>
              </a:ext>
            </a:extLst>
          </p:cNvPr>
          <p:cNvSpPr/>
          <p:nvPr/>
        </p:nvSpPr>
        <p:spPr>
          <a:xfrm>
            <a:off x="3170902" y="4615260"/>
            <a:ext cx="2013246" cy="1937366"/>
          </a:xfrm>
          <a:prstGeom prst="round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err="1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전처리</a:t>
            </a:r>
            <a:endParaRPr lang="ko-KR" altLang="en-US" sz="32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31024F4-3810-5E04-06CA-8BE9DFBCC0C0}"/>
              </a:ext>
            </a:extLst>
          </p:cNvPr>
          <p:cNvSpPr/>
          <p:nvPr/>
        </p:nvSpPr>
        <p:spPr>
          <a:xfrm>
            <a:off x="3170902" y="6962958"/>
            <a:ext cx="2013246" cy="1937366"/>
          </a:xfrm>
          <a:prstGeom prst="roundRect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리소스</a:t>
            </a:r>
            <a:endParaRPr lang="ko-KR" altLang="en-US" sz="32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39BE1E-B281-6C34-4DAC-1482A91E5B27}"/>
              </a:ext>
            </a:extLst>
          </p:cNvPr>
          <p:cNvSpPr/>
          <p:nvPr/>
        </p:nvSpPr>
        <p:spPr>
          <a:xfrm>
            <a:off x="5184148" y="2267561"/>
            <a:ext cx="10817852" cy="188308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CE6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사용자 반응 댓글 추가 </a:t>
            </a:r>
            <a:r>
              <a:rPr lang="ko-KR" altLang="en-US" sz="3200" err="1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크롤링</a:t>
            </a:r>
            <a:r>
              <a:rPr lang="ko-KR" altLang="en-US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 </a:t>
            </a:r>
            <a:r>
              <a:rPr lang="en-US" altLang="ko-KR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/ </a:t>
            </a:r>
            <a:r>
              <a:rPr lang="ko-KR" altLang="en-US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랭킹 정보 </a:t>
            </a:r>
            <a:r>
              <a:rPr lang="ko-KR" altLang="en-US" sz="3200" err="1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크롤링</a:t>
            </a:r>
            <a:endParaRPr lang="ko-KR" altLang="en-US" sz="32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A1CF5C4-9933-4958-CDCF-2DA971AA23B2}"/>
              </a:ext>
            </a:extLst>
          </p:cNvPr>
          <p:cNvSpPr/>
          <p:nvPr/>
        </p:nvSpPr>
        <p:spPr>
          <a:xfrm>
            <a:off x="5184148" y="4615259"/>
            <a:ext cx="10817852" cy="188308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조회수</a:t>
            </a:r>
            <a:r>
              <a:rPr lang="en-US" altLang="ko-KR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, </a:t>
            </a:r>
            <a:r>
              <a:rPr lang="ko-KR" altLang="en-US" sz="3200" err="1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별점</a:t>
            </a:r>
            <a:r>
              <a:rPr lang="en-US" altLang="ko-KR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, </a:t>
            </a:r>
            <a:r>
              <a:rPr lang="ko-KR" altLang="en-US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관심 수 등의 지표 통합</a:t>
            </a:r>
            <a:endParaRPr lang="ko-KR" altLang="en-US" sz="32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6D9103-AA7B-2CD9-BAB6-3F1FD74951EE}"/>
              </a:ext>
            </a:extLst>
          </p:cNvPr>
          <p:cNvSpPr/>
          <p:nvPr/>
        </p:nvSpPr>
        <p:spPr>
          <a:xfrm>
            <a:off x="5184148" y="6962957"/>
            <a:ext cx="10817852" cy="188308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B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rgbClr val="273755"/>
                </a:solidFill>
                <a:latin typeface="210 디딤고딕"/>
                <a:ea typeface="210 디딤고딕"/>
                <a:sym typeface="210 디딤고딕"/>
              </a:rPr>
              <a:t>리소스 비용과 성능 사이의 균형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98733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2A69C-03DE-32F0-08FF-25C78CA7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AA1E38-0610-A7DD-DA50-24CAA28B8FE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391607-0BD9-EAA3-9E05-7CA960AC72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6389CB9-B290-3062-05ED-9D9A2E39D1A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D815655-FEBF-780F-FDC5-92173F91FA2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B67331-6EB5-E7D5-11B8-132A1CDA725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9E536C4-5EF1-20AF-B9DE-2DC00666603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4D9020CF-9594-4B64-26EA-8236330206A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05.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D50CC8D-9B53-A67E-41AF-EA889BAA4B7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092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4181E-5D76-ED39-745A-DBC930C3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524788-29BE-41C6-AFCA-7BA369050DA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ADA4770-3B91-B19C-C29A-6326EC40826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972144-4F69-A5AB-899D-FB4C7C3F7D87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0FA210E-C6F0-5ACE-3916-22E19E2D2E1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0EE38A5-9D4B-7B51-4AA1-5311742E3AD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17E178-0B32-4006-6279-EED88B08398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30BA9EB4-2392-F7CB-2D07-8A0C710DE8D2}"/>
              </a:ext>
            </a:extLst>
          </p:cNvPr>
          <p:cNvSpPr/>
          <p:nvPr/>
        </p:nvSpPr>
        <p:spPr>
          <a:xfrm>
            <a:off x="2682174" y="1028700"/>
            <a:ext cx="645405" cy="548317"/>
          </a:xfrm>
          <a:custGeom>
            <a:avLst/>
            <a:gdLst/>
            <a:ahLst/>
            <a:cxnLst/>
            <a:rect l="l" t="t" r="r" b="b"/>
            <a:pathLst>
              <a:path w="588859" h="731089">
                <a:moveTo>
                  <a:pt x="0" y="0"/>
                </a:moveTo>
                <a:lnTo>
                  <a:pt x="588859" y="0"/>
                </a:lnTo>
                <a:lnTo>
                  <a:pt x="588859" y="731089"/>
                </a:lnTo>
                <a:lnTo>
                  <a:pt x="0" y="73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68043EC-90EF-49E8-44A5-4D2A19C20FE5}"/>
              </a:ext>
            </a:extLst>
          </p:cNvPr>
          <p:cNvSpPr txBox="1"/>
          <p:nvPr/>
        </p:nvSpPr>
        <p:spPr>
          <a:xfrm>
            <a:off x="3613975" y="1025105"/>
            <a:ext cx="5780545" cy="437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ko-KR" alt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rPr>
              <a:t>1. 프로젝트 개요 - 주제선정 이유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150A0E-E568-A9D4-7D6A-03403EFC2D10}"/>
              </a:ext>
            </a:extLst>
          </p:cNvPr>
          <p:cNvGrpSpPr/>
          <p:nvPr/>
        </p:nvGrpSpPr>
        <p:grpSpPr>
          <a:xfrm>
            <a:off x="4573064" y="1968377"/>
            <a:ext cx="12986462" cy="7110985"/>
            <a:chOff x="4185892" y="1549108"/>
            <a:chExt cx="11557080" cy="59451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DF7672-6FE6-7ACE-2952-57077734E7CC}"/>
                </a:ext>
              </a:extLst>
            </p:cNvPr>
            <p:cNvSpPr txBox="1"/>
            <p:nvPr/>
          </p:nvSpPr>
          <p:spPr>
            <a:xfrm>
              <a:off x="4185892" y="1549108"/>
              <a:ext cx="11557080" cy="58088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r>
                <a:rPr lang="ko-KR" sz="2200" b="1">
                  <a:solidFill>
                    <a:srgbClr val="273755"/>
                  </a:solidFill>
                  <a:latin typeface="210 디딤고딕 Light"/>
                  <a:ea typeface="210 디딤고딕 Light"/>
                  <a:cs typeface="210 디딤고딕 Light"/>
                </a:rPr>
                <a:t>국내</a:t>
              </a:r>
              <a:r>
                <a:rPr lang="en-US" altLang="ko-KR" sz="2200">
                  <a:solidFill>
                    <a:srgbClr val="273755"/>
                  </a:solidFill>
                  <a:latin typeface="210 디딤고딕 Light"/>
                  <a:ea typeface="210 디딤고딕 Light"/>
                  <a:cs typeface="210 디딤고딕 Light"/>
                </a:rPr>
                <a:t>·</a:t>
              </a:r>
              <a:r>
                <a:rPr lang="ko-KR" sz="2200" b="1">
                  <a:solidFill>
                    <a:srgbClr val="273755"/>
                  </a:solidFill>
                  <a:latin typeface="210 디딤고딕 Light"/>
                  <a:ea typeface="210 디딤고딕 Light"/>
                  <a:cs typeface="210 디딤고딕 Light"/>
                </a:rPr>
                <a:t>외 시장 규모와 전망</a:t>
              </a:r>
              <a:endParaRPr lang="en-US" altLang="ko-KR" sz="22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</a:endParaRP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endParaRP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endParaRP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endParaRP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endParaRP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b="1">
                  <a:solidFill>
                    <a:srgbClr val="273755"/>
                  </a:solidFill>
                  <a:latin typeface="210 디딤고딕 Light"/>
                  <a:ea typeface="210 디딤고딕 Light"/>
                  <a:cs typeface="210 디딤고딕 Light"/>
                </a:rPr>
                <a:t>불친절 추천 시스템</a:t>
              </a: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Calibri"/>
              </a:endParaRPr>
            </a:p>
            <a:p>
              <a:pPr marL="457200" lvl="1" algn="just">
                <a:lnSpc>
                  <a:spcPts val="4176"/>
                </a:lnSpc>
                <a:spcBef>
                  <a:spcPct val="0"/>
                </a:spcBef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Calibri"/>
              </a:endParaRPr>
            </a:p>
            <a:p>
              <a:pPr lvl="1" algn="just">
                <a:lnSpc>
                  <a:spcPts val="4176"/>
                </a:lnSpc>
                <a:spcBef>
                  <a:spcPct val="0"/>
                </a:spcBef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Calibri"/>
              </a:endParaRPr>
            </a:p>
            <a:p>
              <a:pPr indent="-4572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Calibri"/>
              </a:endParaRPr>
            </a:p>
            <a:p>
              <a:pPr indent="-4572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Calibri"/>
              </a:endParaRP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b="1">
                  <a:solidFill>
                    <a:srgbClr val="273755"/>
                  </a:solidFill>
                  <a:latin typeface="210 디딤고딕 Light"/>
                  <a:ea typeface="210 디딤고딕 Light"/>
                  <a:cs typeface="210 디딤고딕 Light"/>
                </a:rPr>
                <a:t>차별화된 서비스 필요성</a:t>
              </a: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endParaRPr>
            </a:p>
            <a:p>
              <a:pPr marL="342900" indent="-342900" algn="just">
                <a:lnSpc>
                  <a:spcPts val="4176"/>
                </a:lnSpc>
                <a:spcBef>
                  <a:spcPct val="0"/>
                </a:spcBef>
                <a:buAutoNum type="arabicPeriod"/>
              </a:pPr>
              <a:endParaRPr lang="ko-KR" altLang="en-US" sz="2200" b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8BCBEC-4BDD-A4AF-0110-AD45C0445865}"/>
                </a:ext>
              </a:extLst>
            </p:cNvPr>
            <p:cNvSpPr txBox="1"/>
            <p:nvPr/>
          </p:nvSpPr>
          <p:spPr>
            <a:xfrm>
              <a:off x="4632349" y="4416865"/>
              <a:ext cx="9772909" cy="12996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Font typeface="Arial,Sans-Serif"/>
                <a:buChar char="•"/>
              </a:pPr>
              <a:r>
                <a:rPr lang="ko-KR" sz="2000" err="1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웹툰·웹소설</a:t>
              </a:r>
              <a:r>
                <a:rPr 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 콘텐츠가 폭증,  사용자 취향의 작품 선택 어려움</a:t>
              </a:r>
              <a:endParaRPr lang="ko-KR" sz="2000">
                <a:solidFill>
                  <a:srgbClr val="000000"/>
                </a:solidFill>
                <a:latin typeface="210 디딤고딕 Light"/>
                <a:ea typeface="210 디딤고딕 Light"/>
                <a:cs typeface="Calibri"/>
              </a:endParaRP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Font typeface="Arial,Sans-Serif"/>
                <a:buChar char="•"/>
              </a:pPr>
              <a:r>
                <a:rPr 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기존 추천 시스템에서의 요구사항 반영, 추천, 새로운 장르 탐험 및 유도의 한계</a:t>
              </a:r>
              <a:endParaRPr lang="en-US" altLang="ko-KR" sz="2000">
                <a:solidFill>
                  <a:srgbClr val="000000"/>
                </a:solidFill>
                <a:latin typeface="210 디딤고딕 Light"/>
                <a:ea typeface="210 디딤고딕 Light"/>
                <a:cs typeface="Calibri"/>
              </a:endParaRP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Font typeface="Arial,Sans-Serif"/>
                <a:buChar char="•"/>
              </a:pPr>
              <a:r>
                <a:rPr 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플랫폼의 다양화, 추천 서비스의 빈약, 불법 사이트 증가로 사용자 이탈</a:t>
              </a:r>
              <a:endParaRPr lang="ko-KR" sz="2000">
                <a:solidFill>
                  <a:srgbClr val="000000"/>
                </a:solidFill>
                <a:latin typeface="210 디딤고딕 Light"/>
                <a:ea typeface="210 디딤고딕 Light"/>
                <a:cs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B5A611-25F0-F1B8-8D1A-E4FDFCA7BB21}"/>
                </a:ext>
              </a:extLst>
            </p:cNvPr>
            <p:cNvSpPr txBox="1"/>
            <p:nvPr/>
          </p:nvSpPr>
          <p:spPr>
            <a:xfrm>
              <a:off x="4645896" y="6647824"/>
              <a:ext cx="9857575" cy="8464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Font typeface="Arial,Sans-Serif"/>
                <a:buChar char="•"/>
              </a:pP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대형 플랫폼(</a:t>
              </a:r>
              <a:r>
                <a:rPr lang="ko-KR" altLang="en-US" sz="2000" err="1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네이버</a:t>
              </a:r>
              <a:r>
                <a:rPr lang="ko-KR" sz="2000" err="1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·</a:t>
              </a:r>
              <a:r>
                <a:rPr lang="ko-KR" altLang="en-US" sz="2000" err="1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카카오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)은 기본 추천 기능만 제공</a:t>
              </a:r>
              <a:endParaRPr lang="ko-KR" sz="2000">
                <a:solidFill>
                  <a:srgbClr val="000000"/>
                </a:solidFill>
                <a:latin typeface="210 디딤고딕 Light"/>
                <a:ea typeface="210 디딤고딕 Light"/>
                <a:cs typeface="Calibri"/>
              </a:endParaRPr>
            </a:p>
            <a:p>
              <a:pPr marL="457200" indent="-457200" algn="just">
                <a:lnSpc>
                  <a:spcPts val="4176"/>
                </a:lnSpc>
                <a:spcBef>
                  <a:spcPct val="0"/>
                </a:spcBef>
                <a:buFont typeface="Arial,Sans-Serif"/>
                <a:buChar char="•"/>
              </a:pP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AI 대화형 서비스 전무, 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+mn-lt"/>
                </a:rPr>
                <a:t>반복적인 탐색 과정 없이 </a:t>
              </a:r>
              <a:r>
                <a:rPr lang="ko-KR" altLang="en-US" sz="2000" err="1">
                  <a:solidFill>
                    <a:srgbClr val="273755"/>
                  </a:solidFill>
                  <a:latin typeface="210 디딤고딕 Light"/>
                  <a:ea typeface="210 디딤고딕 Light"/>
                  <a:cs typeface="+mn-lt"/>
                </a:rPr>
                <a:t>챗봇과의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+mn-lt"/>
                </a:rPr>
                <a:t> 상호작용을 통해 맞춤 콘텐츠</a:t>
              </a:r>
              <a:endParaRPr lang="ko-KR" sz="2000">
                <a:solidFill>
                  <a:srgbClr val="000000"/>
                </a:solidFill>
                <a:latin typeface="210 디딤고딕 Light"/>
                <a:ea typeface="210 디딤고딕 Light"/>
                <a:cs typeface="+mn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79969C-EB87-53B7-BFFF-8D2666CA0C46}"/>
                </a:ext>
              </a:extLst>
            </p:cNvPr>
            <p:cNvSpPr txBox="1"/>
            <p:nvPr/>
          </p:nvSpPr>
          <p:spPr>
            <a:xfrm>
              <a:off x="4632349" y="2106363"/>
              <a:ext cx="9772908" cy="12967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285750" indent="-285750" algn="just">
                <a:lnSpc>
                  <a:spcPts val="41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altLang="ko-KR" sz="2000" err="1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국내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  '23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년 매출 규모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: 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약 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2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조 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1,890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억 원 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(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전년 대비 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19.7% 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성장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)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  </a:t>
              </a:r>
              <a:endParaRPr lang="ko-KR" altLang="en-US" sz="2000">
                <a:solidFill>
                  <a:srgbClr val="000000"/>
                </a:solidFill>
                <a:latin typeface="210 디딤고딕 Light"/>
                <a:ea typeface="210 디딤고딕 Light"/>
                <a:cs typeface="Calibri"/>
              </a:endParaRPr>
            </a:p>
            <a:p>
              <a:pPr marL="285750" indent="-285750" algn="just">
                <a:lnSpc>
                  <a:spcPts val="41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altLang="ko-KR" sz="2000" err="1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국내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  2019~2023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년 연평균 성장률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:  </a:t>
              </a:r>
              <a:r>
                <a:rPr lang="en-US" altLang="ko-KR" sz="2000" u="sng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37%</a:t>
              </a:r>
              <a:r>
                <a:rPr lang="en-US" alt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 </a:t>
              </a: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로 지속 확대 중</a:t>
              </a:r>
              <a:endParaRPr lang="ko-KR" sz="2000">
                <a:latin typeface="210 디딤고딕 Light"/>
                <a:ea typeface="210 디딤고딕 Light"/>
                <a:cs typeface="Calibri"/>
              </a:endParaRPr>
            </a:p>
            <a:p>
              <a:pPr marL="285750" indent="-285750" algn="just">
                <a:lnSpc>
                  <a:spcPts val="417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ko-KR" altLang="en-US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Calibri"/>
                </a:rPr>
                <a:t>국외 </a:t>
              </a:r>
              <a:r>
                <a:rPr lang="ko-KR" sz="2000">
                  <a:solidFill>
                    <a:srgbClr val="273755"/>
                  </a:solidFill>
                  <a:latin typeface="210 디딤고딕 Light"/>
                  <a:ea typeface="210 디딤고딕 Light"/>
                  <a:cs typeface="+mn-lt"/>
                </a:rPr>
                <a:t>연평균 36.8% 성장하며, 미국 등에서도 공식 산업으로 인정받는 추세</a:t>
              </a:r>
              <a:endParaRPr lang="ko-KR" altLang="en-US" sz="2000">
                <a:solidFill>
                  <a:srgbClr val="273755"/>
                </a:solidFill>
                <a:latin typeface="210 디딤고딕 Light"/>
                <a:ea typeface="210 디딤고딕 Light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21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AC06-2015-AF39-B887-A0FB54B5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3">
            <a:extLst>
              <a:ext uri="{FF2B5EF4-FFF2-40B4-BE49-F238E27FC236}">
                <a16:creationId xmlns:a16="http://schemas.microsoft.com/office/drawing/2014/main" id="{BF9D9EF6-8F54-E4DC-1544-0D8F254744A7}"/>
              </a:ext>
            </a:extLst>
          </p:cNvPr>
          <p:cNvSpPr/>
          <p:nvPr/>
        </p:nvSpPr>
        <p:spPr>
          <a:xfrm>
            <a:off x="9846254" y="5742876"/>
            <a:ext cx="7110182" cy="1045244"/>
          </a:xfrm>
          <a:custGeom>
            <a:avLst/>
            <a:gdLst/>
            <a:ahLst/>
            <a:cxnLst/>
            <a:rect l="l" t="t" r="r" b="b"/>
            <a:pathLst>
              <a:path w="1318549" h="295946">
                <a:moveTo>
                  <a:pt x="0" y="0"/>
                </a:moveTo>
                <a:lnTo>
                  <a:pt x="1318549" y="0"/>
                </a:lnTo>
                <a:lnTo>
                  <a:pt x="1318549" y="295946"/>
                </a:lnTo>
                <a:lnTo>
                  <a:pt x="0" y="295946"/>
                </a:lnTo>
                <a:close/>
              </a:path>
            </a:pathLst>
          </a:custGeom>
          <a:solidFill>
            <a:srgbClr val="8AABCA"/>
          </a:solidFill>
          <a:ln>
            <a:solidFill>
              <a:srgbClr val="4472C4"/>
            </a:solidFill>
          </a:ln>
        </p:spPr>
        <p:txBody>
          <a:bodyPr lIns="91440" tIns="45720" rIns="91440" bIns="45720" anchor="t"/>
          <a:lstStyle/>
          <a:p>
            <a:pPr algn="ctr"/>
            <a:endParaRPr lang="en-US" altLang="ko-KR" sz="3600">
              <a:solidFill>
                <a:srgbClr val="273755"/>
              </a:solidFill>
              <a:latin typeface="Calibri"/>
              <a:ea typeface="Calibri"/>
              <a:cs typeface="Calibri"/>
            </a:endParaRPr>
          </a:p>
          <a:p>
            <a:endParaRPr lang="ko-KR" altLang="en-US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endParaRPr lang="ko-KR" altLang="en-US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72D66BF-AC37-8D36-A364-BF5F80757E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118BF9-8D02-1B00-D7A5-D27B0B763AD5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2017375-2C10-FC1D-30E8-79D0B96C6C3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F9CD4DE-F027-DD7C-2B97-BE1497C6CC2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C19B9D2-2876-615F-2612-611E7468F84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5D3BA64-2EFA-BBE3-D080-9E71D581C926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D09DF7D4-D4F7-2CE5-18D4-60F484D84A23}"/>
              </a:ext>
            </a:extLst>
          </p:cNvPr>
          <p:cNvSpPr/>
          <p:nvPr/>
        </p:nvSpPr>
        <p:spPr>
          <a:xfrm>
            <a:off x="2682174" y="1028700"/>
            <a:ext cx="645405" cy="548317"/>
          </a:xfrm>
          <a:custGeom>
            <a:avLst/>
            <a:gdLst/>
            <a:ahLst/>
            <a:cxnLst/>
            <a:rect l="l" t="t" r="r" b="b"/>
            <a:pathLst>
              <a:path w="588859" h="731089">
                <a:moveTo>
                  <a:pt x="0" y="0"/>
                </a:moveTo>
                <a:lnTo>
                  <a:pt x="588859" y="0"/>
                </a:lnTo>
                <a:lnTo>
                  <a:pt x="588859" y="731089"/>
                </a:lnTo>
                <a:lnTo>
                  <a:pt x="0" y="73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A633AA3D-6379-270E-4D60-3852F1B78D08}"/>
              </a:ext>
            </a:extLst>
          </p:cNvPr>
          <p:cNvSpPr txBox="1"/>
          <p:nvPr/>
        </p:nvSpPr>
        <p:spPr>
          <a:xfrm>
            <a:off x="3613975" y="1025105"/>
            <a:ext cx="5780545" cy="90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ko-KR" alt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rPr>
              <a:t>1. 주제선정 이유 - 시장 규모와 전망</a:t>
            </a:r>
            <a:endParaRPr lang="ko-KR"/>
          </a:p>
          <a:p>
            <a:pPr>
              <a:lnSpc>
                <a:spcPts val="3640"/>
              </a:lnSpc>
            </a:pPr>
            <a:endParaRPr lang="en-US" altLang="ko-KR" sz="2600">
              <a:solidFill>
                <a:srgbClr val="273755"/>
              </a:solidFill>
              <a:latin typeface="210 디딤고딕"/>
              <a:ea typeface="210 디딤고딕"/>
              <a:cs typeface="210 디딤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351BAE-3EEF-32F8-B01E-A166E6213A49}"/>
              </a:ext>
            </a:extLst>
          </p:cNvPr>
          <p:cNvGrpSpPr/>
          <p:nvPr/>
        </p:nvGrpSpPr>
        <p:grpSpPr>
          <a:xfrm>
            <a:off x="2403672" y="2257750"/>
            <a:ext cx="7090745" cy="4548165"/>
            <a:chOff x="2397926" y="2244736"/>
            <a:chExt cx="6455667" cy="4296033"/>
          </a:xfrm>
        </p:grpSpPr>
        <p:grpSp>
          <p:nvGrpSpPr>
            <p:cNvPr id="19" name="Group 12">
              <a:extLst>
                <a:ext uri="{FF2B5EF4-FFF2-40B4-BE49-F238E27FC236}">
                  <a16:creationId xmlns:a16="http://schemas.microsoft.com/office/drawing/2014/main" id="{E56A95CF-9D7D-D8AE-C10B-6F3053313D93}"/>
                </a:ext>
              </a:extLst>
            </p:cNvPr>
            <p:cNvGrpSpPr/>
            <p:nvPr/>
          </p:nvGrpSpPr>
          <p:grpSpPr>
            <a:xfrm>
              <a:off x="2397926" y="5375075"/>
              <a:ext cx="6455667" cy="1165694"/>
              <a:chOff x="0" y="-47625"/>
              <a:chExt cx="1318549" cy="343571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86FF8AB5-3448-90DF-533F-FAC4C7CD3640}"/>
                  </a:ext>
                </a:extLst>
              </p:cNvPr>
              <p:cNvSpPr/>
              <p:nvPr/>
            </p:nvSpPr>
            <p:spPr>
              <a:xfrm>
                <a:off x="0" y="0"/>
                <a:ext cx="1318549" cy="290992"/>
              </a:xfrm>
              <a:custGeom>
                <a:avLst/>
                <a:gdLst/>
                <a:ahLst/>
                <a:cxnLst/>
                <a:rect l="l" t="t" r="r" b="b"/>
                <a:pathLst>
                  <a:path w="1318549" h="295946">
                    <a:moveTo>
                      <a:pt x="0" y="0"/>
                    </a:moveTo>
                    <a:lnTo>
                      <a:pt x="1318549" y="0"/>
                    </a:lnTo>
                    <a:lnTo>
                      <a:pt x="1318549" y="295946"/>
                    </a:lnTo>
                    <a:lnTo>
                      <a:pt x="0" y="295946"/>
                    </a:lnTo>
                    <a:close/>
                  </a:path>
                </a:pathLst>
              </a:custGeom>
              <a:solidFill>
                <a:srgbClr val="8AABCA"/>
              </a:solidFill>
              <a:ln>
                <a:solidFill>
                  <a:srgbClr val="4472C4"/>
                </a:solidFill>
              </a:ln>
            </p:spPr>
            <p:txBody>
              <a:bodyPr lIns="91440" tIns="45720" rIns="91440" bIns="45720" anchor="t"/>
              <a:lstStyle/>
              <a:p>
                <a:pPr algn="ctr"/>
                <a:endParaRPr lang="en-US" altLang="ko-KR" sz="3600">
                  <a:solidFill>
                    <a:srgbClr val="273755"/>
                  </a:solidFill>
                  <a:latin typeface="Calibri"/>
                  <a:ea typeface="Calibri"/>
                  <a:cs typeface="Calibri"/>
                </a:endParaRPr>
              </a:p>
              <a:p>
                <a:endParaRPr lang="ko-KR" altLang="en-US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  <a:p>
                <a:endParaRPr lang="ko-KR" altLang="en-US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</p:txBody>
          </p:sp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51F76609-9D53-3531-A116-B3B5CA1E6A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18549" cy="343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C4B47703-C8A5-3AEC-FD35-C1DF9D231B4C}"/>
                </a:ext>
              </a:extLst>
            </p:cNvPr>
            <p:cNvSpPr txBox="1"/>
            <p:nvPr/>
          </p:nvSpPr>
          <p:spPr>
            <a:xfrm>
              <a:off x="2805555" y="5817033"/>
              <a:ext cx="5637393" cy="5562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ko-KR" altLang="en-US" sz="3000">
                  <a:solidFill>
                    <a:srgbClr val="273755"/>
                  </a:solidFill>
                  <a:latin typeface="210 디딤고딕"/>
                  <a:ea typeface="210 디딤고딕"/>
                </a:rPr>
                <a:t>01 성장하는 웹툰/</a:t>
              </a:r>
              <a:r>
                <a:rPr lang="ko-KR" altLang="en-US" sz="3000" err="1">
                  <a:solidFill>
                    <a:srgbClr val="273755"/>
                  </a:solidFill>
                  <a:latin typeface="210 디딤고딕"/>
                  <a:ea typeface="210 디딤고딕"/>
                </a:rPr>
                <a:t>웹소설</a:t>
              </a:r>
              <a:r>
                <a:rPr lang="ko-KR" altLang="en-US" sz="3000">
                  <a:solidFill>
                    <a:srgbClr val="273755"/>
                  </a:solidFill>
                  <a:latin typeface="210 디딤고딕"/>
                  <a:ea typeface="210 디딤고딕"/>
                </a:rPr>
                <a:t> 시장</a:t>
              </a:r>
              <a:endParaRPr lang="ko-KR">
                <a:ea typeface="맑은 고딕"/>
                <a:cs typeface="Calibri"/>
              </a:endParaRPr>
            </a:p>
          </p:txBody>
        </p:sp>
        <p:pic>
          <p:nvPicPr>
            <p:cNvPr id="14" name="그림 13" descr="텍스트, 스크린샷, 도표, 폰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87CA062A-6C78-DD5E-49D4-866DA425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951" y="2244736"/>
              <a:ext cx="6454034" cy="3414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4DE39B9-11A6-635A-8A2A-DFDA8409D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691" y="2262734"/>
            <a:ext cx="7090746" cy="3610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27">
            <a:extLst>
              <a:ext uri="{FF2B5EF4-FFF2-40B4-BE49-F238E27FC236}">
                <a16:creationId xmlns:a16="http://schemas.microsoft.com/office/drawing/2014/main" id="{7BE8A0A8-9AA5-29CC-3B8D-E109AA019CE2}"/>
              </a:ext>
            </a:extLst>
          </p:cNvPr>
          <p:cNvSpPr txBox="1"/>
          <p:nvPr/>
        </p:nvSpPr>
        <p:spPr>
          <a:xfrm>
            <a:off x="10783184" y="6035988"/>
            <a:ext cx="5255759" cy="588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ko-KR" altLang="en-US" sz="3000">
                <a:solidFill>
                  <a:srgbClr val="273755"/>
                </a:solidFill>
                <a:latin typeface="210 디딤고딕"/>
                <a:ea typeface="210 디딤고딕"/>
              </a:rPr>
              <a:t>0</a:t>
            </a:r>
            <a:r>
              <a:rPr lang="en-US" altLang="ko-KR" sz="3000">
                <a:solidFill>
                  <a:srgbClr val="273755"/>
                </a:solidFill>
                <a:latin typeface="210 디딤고딕"/>
                <a:ea typeface="210 디딤고딕"/>
              </a:rPr>
              <a:t>2</a:t>
            </a:r>
            <a:r>
              <a:rPr lang="ko-KR" altLang="en-US" sz="3000">
                <a:solidFill>
                  <a:srgbClr val="273755"/>
                </a:solidFill>
                <a:latin typeface="210 디딤고딕"/>
                <a:ea typeface="210 디딤고딕"/>
              </a:rPr>
              <a:t> 웹툰/</a:t>
            </a:r>
            <a:r>
              <a:rPr lang="ko-KR" altLang="en-US" sz="3000" err="1">
                <a:solidFill>
                  <a:srgbClr val="273755"/>
                </a:solidFill>
                <a:latin typeface="210 디딤고딕"/>
                <a:ea typeface="210 디딤고딕"/>
              </a:rPr>
              <a:t>웹소설</a:t>
            </a:r>
            <a:r>
              <a:rPr lang="ko-KR" altLang="en-US" sz="3000">
                <a:solidFill>
                  <a:srgbClr val="273755"/>
                </a:solidFill>
                <a:latin typeface="210 디딤고딕"/>
                <a:ea typeface="210 디딤고딕"/>
              </a:rPr>
              <a:t> 시장 전망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D3580-3979-703A-2B18-7AED91CA5D27}"/>
              </a:ext>
            </a:extLst>
          </p:cNvPr>
          <p:cNvSpPr txBox="1"/>
          <p:nvPr/>
        </p:nvSpPr>
        <p:spPr>
          <a:xfrm>
            <a:off x="2682174" y="6997933"/>
            <a:ext cx="4746310" cy="11497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23</a:t>
            </a:r>
            <a:r>
              <a:rPr lang="ko-KR" altLang="en-US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년 기준 </a:t>
            </a:r>
            <a:r>
              <a:rPr lang="en-US" altLang="ko-KR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2</a:t>
            </a:r>
            <a:r>
              <a:rPr lang="ko-KR" altLang="en-US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조 </a:t>
            </a:r>
            <a:r>
              <a:rPr lang="en-US" altLang="ko-KR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1,890</a:t>
            </a:r>
            <a:r>
              <a:rPr lang="ko-KR" altLang="en-US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억원</a:t>
            </a:r>
            <a:endParaRPr lang="en-US" altLang="ko-KR" sz="2400">
              <a:solidFill>
                <a:srgbClr val="273755"/>
              </a:solidFill>
              <a:latin typeface="210 디딤고딕"/>
              <a:ea typeface="210 디딤고딕"/>
              <a:cs typeface="Calibri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6</a:t>
            </a:r>
            <a:r>
              <a:rPr lang="ko-KR" altLang="en-US" sz="2400" err="1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년만에</a:t>
            </a:r>
            <a:r>
              <a:rPr lang="ko-KR" altLang="en-US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 약 </a:t>
            </a:r>
            <a:r>
              <a:rPr lang="en-US" altLang="ko-KR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6</a:t>
            </a:r>
            <a:r>
              <a:rPr lang="ko-KR" altLang="en-US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배 성장</a:t>
            </a:r>
            <a:endParaRPr lang="en-US" altLang="ko-KR" sz="2400">
              <a:solidFill>
                <a:srgbClr val="273755"/>
              </a:solidFill>
              <a:latin typeface="210 디딤고딕"/>
              <a:ea typeface="210 디딤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24DBC-BC2A-5382-81A7-F4C4F877D8E0}"/>
              </a:ext>
            </a:extLst>
          </p:cNvPr>
          <p:cNvSpPr txBox="1"/>
          <p:nvPr/>
        </p:nvSpPr>
        <p:spPr>
          <a:xfrm>
            <a:off x="10115361" y="6997933"/>
            <a:ext cx="5923582" cy="5957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32</a:t>
            </a:r>
            <a:r>
              <a:rPr lang="ko-KR" altLang="en-US" sz="2400">
                <a:solidFill>
                  <a:srgbClr val="273755"/>
                </a:solidFill>
                <a:latin typeface="210 디딤고딕"/>
                <a:ea typeface="210 디딤고딕"/>
                <a:cs typeface="Calibri"/>
              </a:rPr>
              <a:t>년까지 성장세가 지속될 것으로 전망</a:t>
            </a:r>
            <a:endParaRPr lang="en-US" altLang="ko-KR" sz="2400">
              <a:solidFill>
                <a:srgbClr val="273755"/>
              </a:solidFill>
              <a:latin typeface="210 디딤고딕"/>
              <a:ea typeface="210 디딤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87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EB8A6-D1AD-CBC8-72F2-9D8323EE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C43C37-B46B-BBA8-BF8B-0DF8ABBD387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684C5DF-6433-C2BB-4007-0B76277BA10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70463B-6494-F1E1-D0D1-DCB8B41D25F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C7A72FC-78DB-EA2E-B7F1-5E586692CB9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0614C9F-BF3C-9754-4ED1-ABC7AA9F43F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FAD068A-C54A-6CA1-FF89-8C5BBB8BD4F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20878EA8-4F2F-A7A7-A639-F63E1B666637}"/>
              </a:ext>
            </a:extLst>
          </p:cNvPr>
          <p:cNvSpPr/>
          <p:nvPr/>
        </p:nvSpPr>
        <p:spPr>
          <a:xfrm>
            <a:off x="2682174" y="1028700"/>
            <a:ext cx="645405" cy="548317"/>
          </a:xfrm>
          <a:custGeom>
            <a:avLst/>
            <a:gdLst/>
            <a:ahLst/>
            <a:cxnLst/>
            <a:rect l="l" t="t" r="r" b="b"/>
            <a:pathLst>
              <a:path w="588859" h="731089">
                <a:moveTo>
                  <a:pt x="0" y="0"/>
                </a:moveTo>
                <a:lnTo>
                  <a:pt x="588859" y="0"/>
                </a:lnTo>
                <a:lnTo>
                  <a:pt x="588859" y="731089"/>
                </a:lnTo>
                <a:lnTo>
                  <a:pt x="0" y="73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22553CE-10CA-E807-62B0-52487E848511}"/>
              </a:ext>
            </a:extLst>
          </p:cNvPr>
          <p:cNvSpPr txBox="1"/>
          <p:nvPr/>
        </p:nvSpPr>
        <p:spPr>
          <a:xfrm>
            <a:off x="3613975" y="1025105"/>
            <a:ext cx="6183956" cy="2749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ko-KR" alt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rPr>
              <a:t>1. </a:t>
            </a:r>
            <a:r>
              <a:rPr 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rPr>
              <a:t>주제선정 이유</a:t>
            </a:r>
            <a:r>
              <a:rPr lang="ko-KR" alt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rPr>
              <a:t> - 사용자의 개별적 추천에 </a:t>
            </a:r>
            <a:endParaRPr lang="ko-KR" altLang="en-US" sz="2600" err="1">
              <a:solidFill>
                <a:srgbClr val="273755"/>
              </a:solidFill>
              <a:latin typeface="210 디딤고딕"/>
              <a:ea typeface="210 디딤고딕"/>
              <a:cs typeface="210 디딤고딕"/>
            </a:endParaRPr>
          </a:p>
          <a:p>
            <a:pPr>
              <a:lnSpc>
                <a:spcPts val="3640"/>
              </a:lnSpc>
            </a:pPr>
            <a:r>
              <a:rPr lang="ko-KR" alt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rPr>
              <a:t>취약</a:t>
            </a:r>
            <a:endParaRPr lang="ko-KR" altLang="en-US" sz="2600">
              <a:solidFill>
                <a:srgbClr val="273755"/>
              </a:solidFill>
              <a:latin typeface="210 디딤고딕"/>
              <a:ea typeface="210 디딤고딕"/>
            </a:endParaRPr>
          </a:p>
          <a:p>
            <a:pPr>
              <a:lnSpc>
                <a:spcPts val="3640"/>
              </a:lnSpc>
            </a:pPr>
            <a:endParaRPr lang="ko-KR" altLang="en-US" sz="2600">
              <a:solidFill>
                <a:srgbClr val="273755"/>
              </a:solidFill>
              <a:latin typeface="210 디딤고딕"/>
              <a:ea typeface="210 디딤고딕"/>
              <a:cs typeface="210 디딤고딕"/>
            </a:endParaRPr>
          </a:p>
          <a:p>
            <a:pPr>
              <a:lnSpc>
                <a:spcPts val="3640"/>
              </a:lnSpc>
            </a:pPr>
            <a:endParaRPr lang="ko-KR" altLang="en-US" sz="2600">
              <a:solidFill>
                <a:srgbClr val="273755"/>
              </a:solidFill>
              <a:latin typeface="210 디딤고딕"/>
              <a:ea typeface="210 디딤고딕"/>
              <a:cs typeface="210 디딤고딕"/>
            </a:endParaRPr>
          </a:p>
          <a:p>
            <a:pPr>
              <a:lnSpc>
                <a:spcPts val="3640"/>
              </a:lnSpc>
            </a:pPr>
            <a:endParaRPr lang="ko-KR" altLang="en-US" sz="2600">
              <a:solidFill>
                <a:srgbClr val="273755"/>
              </a:solidFill>
              <a:latin typeface="210 디딤고딕"/>
              <a:ea typeface="210 디딤고딕"/>
              <a:cs typeface="210 디딤고딕"/>
            </a:endParaRPr>
          </a:p>
          <a:p>
            <a:pPr>
              <a:lnSpc>
                <a:spcPts val="3640"/>
              </a:lnSpc>
            </a:pPr>
            <a:endParaRPr lang="en-US" altLang="ko-KR" sz="2600">
              <a:solidFill>
                <a:srgbClr val="273755"/>
              </a:solidFill>
              <a:latin typeface="210 디딤고딕"/>
              <a:ea typeface="210 디딤고딕"/>
              <a:cs typeface="210 디딤고딕"/>
            </a:endParaRPr>
          </a:p>
        </p:txBody>
      </p:sp>
      <p:pic>
        <p:nvPicPr>
          <p:cNvPr id="8" name="그림 7" descr="텍스트, 스크린샷, 인간의 얼굴, 콜라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1C57509-896E-6F47-169B-56D684657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063" y="368113"/>
            <a:ext cx="7733830" cy="9550773"/>
          </a:xfrm>
          <a:prstGeom prst="rect">
            <a:avLst/>
          </a:prstGeom>
        </p:spPr>
      </p:pic>
      <p:pic>
        <p:nvPicPr>
          <p:cNvPr id="9" name="그림 8" descr="콜라주, 텍스트, 스크린샷, 포토 몽타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D357DB5-0BB8-6A91-5BBB-35C14598F2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83" t="2117" r="418" b="11681"/>
          <a:stretch/>
        </p:blipFill>
        <p:spPr>
          <a:xfrm>
            <a:off x="4399861" y="2174456"/>
            <a:ext cx="4999684" cy="7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8449B-4E4D-20CA-8E25-A426ED82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9571F61-7B5B-B85E-142A-0AD4400A8C1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758956-4D64-A84C-9174-70BAB59D783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4EA931A-CA20-8D77-D74F-6743E3A65BB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3228CBC-ABDC-37FC-D1D2-F4463F43AA5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D8A3E6F-F38D-BD46-4A09-507604CDE7C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A3CA3A5-9191-89B7-6157-707F7A376E0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03C0A154-4D37-DE95-9D5B-D97428D16B15}"/>
              </a:ext>
            </a:extLst>
          </p:cNvPr>
          <p:cNvSpPr/>
          <p:nvPr/>
        </p:nvSpPr>
        <p:spPr>
          <a:xfrm>
            <a:off x="2682174" y="1028700"/>
            <a:ext cx="645405" cy="548317"/>
          </a:xfrm>
          <a:custGeom>
            <a:avLst/>
            <a:gdLst/>
            <a:ahLst/>
            <a:cxnLst/>
            <a:rect l="l" t="t" r="r" b="b"/>
            <a:pathLst>
              <a:path w="588859" h="731089">
                <a:moveTo>
                  <a:pt x="0" y="0"/>
                </a:moveTo>
                <a:lnTo>
                  <a:pt x="588859" y="0"/>
                </a:lnTo>
                <a:lnTo>
                  <a:pt x="588859" y="731089"/>
                </a:lnTo>
                <a:lnTo>
                  <a:pt x="0" y="73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E5562AC-8D33-4E7E-DAC3-195B14CB27B1}"/>
              </a:ext>
            </a:extLst>
          </p:cNvPr>
          <p:cNvSpPr txBox="1"/>
          <p:nvPr/>
        </p:nvSpPr>
        <p:spPr>
          <a:xfrm>
            <a:off x="3613975" y="1025105"/>
            <a:ext cx="5780545" cy="90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ko-KR" alt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rPr>
              <a:t>1. </a:t>
            </a:r>
            <a:r>
              <a:rPr 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rPr>
              <a:t>주제선정 이유</a:t>
            </a:r>
            <a:r>
              <a:rPr lang="ko-KR" alt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rPr>
              <a:t> - 추천 시스템의 부재</a:t>
            </a:r>
            <a:endParaRPr lang="ko-KR"/>
          </a:p>
          <a:p>
            <a:pPr>
              <a:lnSpc>
                <a:spcPts val="3640"/>
              </a:lnSpc>
            </a:pPr>
            <a:endParaRPr lang="en-US" altLang="ko-KR" sz="2600">
              <a:solidFill>
                <a:srgbClr val="273755"/>
              </a:solidFill>
              <a:latin typeface="210 디딤고딕"/>
              <a:ea typeface="210 디딤고딕"/>
              <a:cs typeface="210 디딤고딕"/>
            </a:endParaRPr>
          </a:p>
        </p:txBody>
      </p:sp>
      <p:pic>
        <p:nvPicPr>
          <p:cNvPr id="15" name="그림 14" descr="텍스트, 스크린샷, 폰트, 문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CEE30D2-C0F4-9394-5412-F0228F51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822" y="1932842"/>
            <a:ext cx="7850125" cy="7476392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7C1C09A-F459-2E11-F481-23044AFD6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268" y="4860681"/>
            <a:ext cx="7848600" cy="4038600"/>
          </a:xfrm>
          <a:prstGeom prst="rect">
            <a:avLst/>
          </a:prstGeom>
        </p:spPr>
      </p:pic>
      <p:pic>
        <p:nvPicPr>
          <p:cNvPr id="23" name="그림 22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628923C-E362-3B18-EC54-DE1F9C92A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4922" y="1300529"/>
            <a:ext cx="60007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6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3C8773-539D-46EC-9B22-C5046A26AEA7}">
  <ds:schemaRefs>
    <ds:schemaRef ds:uri="601a07f3-9496-4e9d-9710-ef6235f38c2b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Microsoft Office PowerPoint</Application>
  <PresentationFormat>사용자 지정</PresentationFormat>
  <Paragraphs>161</Paragraphs>
  <Slides>44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Calibri</vt:lpstr>
      <vt:lpstr>210 디딤고딕 Bold</vt:lpstr>
      <vt:lpstr>TDTD타이틀굴림</vt:lpstr>
      <vt:lpstr>Arial Black</vt:lpstr>
      <vt:lpstr>맑은 고딕</vt:lpstr>
      <vt:lpstr>Arial</vt:lpstr>
      <vt:lpstr>Arial,Sans-Serif</vt:lpstr>
      <vt:lpstr>210 디딤고딕 Light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2</cp:revision>
  <dcterms:created xsi:type="dcterms:W3CDTF">2006-08-16T00:00:00Z</dcterms:created>
  <dcterms:modified xsi:type="dcterms:W3CDTF">2025-02-17T17:33:39Z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